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55" r:id="rId6"/>
    <p:sldMasterId id="2147483665" r:id="rId7"/>
  </p:sldMasterIdLst>
  <p:notesMasterIdLst>
    <p:notesMasterId r:id="rId16"/>
  </p:notesMasterIdLst>
  <p:handoutMasterIdLst>
    <p:handoutMasterId r:id="rId17"/>
  </p:handoutMasterIdLst>
  <p:sldIdLst>
    <p:sldId id="257" r:id="rId8"/>
    <p:sldId id="289" r:id="rId9"/>
    <p:sldId id="275" r:id="rId10"/>
    <p:sldId id="288" r:id="rId11"/>
    <p:sldId id="283" r:id="rId12"/>
    <p:sldId id="284" r:id="rId13"/>
    <p:sldId id="290" r:id="rId14"/>
    <p:sldId id="286" r:id="rId1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6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pos="364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E37A0-4A37-1BF8-D238-A75467E73766}" name="Fred Maynard" initials="FM" userId="S::FMaynard@bma.org.uk::296b1903-53c2-4519-9be4-221322a255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35A"/>
    <a:srgbClr val="00A3E0"/>
    <a:srgbClr val="48A2DE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3792" autoAdjust="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>
        <p:guide orient="horz" pos="946"/>
        <p:guide orient="horz" pos="1620"/>
        <p:guide orient="horz" pos="517"/>
        <p:guide pos="36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A49AA-F82B-7F43-97F9-2E361A3A5817}" type="datetimeFigureOut">
              <a:rPr lang="en-US" smtClean="0"/>
              <a:t>10/18/2022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09F81-D0BF-BA44-BB47-A409B24A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203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3147-221E-DF4C-8FB5-DFBB07EB4721}" type="datetimeFigureOut">
              <a:rPr lang="en-US" smtClean="0"/>
              <a:t>10/18/2022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44F72-B667-724A-817B-C8D52BA16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6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9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44F72-B667-724A-817B-C8D52BA16B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388044" y="256365"/>
            <a:ext cx="5393632" cy="1245410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6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9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54748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4633913" y="1289050"/>
            <a:ext cx="4137025" cy="30495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41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7076012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77235" y="1251100"/>
            <a:ext cx="8393704" cy="30875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20"/>
            <a:ext cx="7061835" cy="4840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377235" y="917893"/>
            <a:ext cx="8393704" cy="350811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4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20B5B47-3CF9-9543-849A-170F8D3A42D1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7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43665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872B90C-1F9A-2342-AE32-F7306AED6DDC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72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112293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F64BB13B-7A7E-DE4C-A2BD-1E91A116B696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9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8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269046F-C088-4549-BFC8-FFDEDAB9BF01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5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882000" cy="140546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5DE1E4C-A7D4-5A4A-A2E2-4D937AB3C1C8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03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9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5" y="1205473"/>
            <a:ext cx="543662" cy="13897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FA73FBD-7BDC-5D4C-91BB-C53BD4B10D20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19"/>
            <a:ext cx="7068923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600"/>
              </a:spcAft>
              <a:defRPr sz="2800"/>
            </a:lvl1pPr>
            <a:lvl2pPr>
              <a:lnSpc>
                <a:spcPct val="80000"/>
              </a:lnSpc>
              <a:spcAft>
                <a:spcPts val="600"/>
              </a:spcAft>
              <a:defRPr sz="24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600"/>
              </a:spcAft>
              <a:defRPr sz="20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3" y="1205473"/>
            <a:ext cx="1122913" cy="108000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4061F8B-B6B2-3A47-887C-1E7776ECF711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3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84" y="1205473"/>
            <a:ext cx="574141" cy="107999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003262BE-F2FD-5F47-8BCF-42170FCA248B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4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83765" y="1156363"/>
            <a:ext cx="146023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10" y="1205473"/>
            <a:ext cx="878947" cy="140546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9B358B89-FA03-894B-9B34-3AD1A40A9F87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4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45ED1E8-6960-3D47-90C4-16534FF1BC65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930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B5BA1073-7662-6F40-AE28-55ABC5DA8CD7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972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AFDC32B0-FC21-164D-B2AE-427EDF0A5E43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54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E7A7341-6E70-D44C-941B-80C4EBDDABB7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17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A26A3F8-7E36-7142-AB35-4ABC934D5DC4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27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2800"/>
            </a:lvl1pPr>
            <a:lvl2pPr>
              <a:lnSpc>
                <a:spcPct val="80000"/>
              </a:lnSpc>
              <a:defRPr sz="24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6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3" y="326920"/>
            <a:ext cx="7068923" cy="4938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4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2400"/>
              </a:lnSpc>
              <a:defRPr/>
            </a:lvl2pPr>
            <a:lvl3pPr marL="715963" indent="-354013">
              <a:lnSpc>
                <a:spcPts val="2000"/>
              </a:lnSpc>
              <a:tabLst/>
              <a:defRPr lang="en-US" sz="2400" b="0" kern="1200" spc="-5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000"/>
              </a:lnSpc>
              <a:defRPr/>
            </a:lvl4pPr>
            <a:lvl5pPr marL="1077913" indent="-361950">
              <a:lnSpc>
                <a:spcPts val="2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2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7185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390586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034642" y="1256734"/>
            <a:ext cx="3390586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3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5143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7047716" cy="3062391"/>
          </a:xfrm>
        </p:spPr>
        <p:txBody>
          <a:bodyPr numCol="2" spcCol="288000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27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7047658" cy="4938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39981" y="1295399"/>
            <a:ext cx="4124607" cy="30488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5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257" y="1295399"/>
            <a:ext cx="8361331" cy="30488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33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4" y="326919"/>
            <a:ext cx="5393631" cy="49381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257" y="1295399"/>
            <a:ext cx="8361331" cy="3048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595752"/>
            <a:ext cx="9144000" cy="547748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65029" cy="92868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1256734"/>
            <a:ext cx="7081498" cy="30623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537"/>
            <a:ext cx="463550" cy="1660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2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18 October,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4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0" r:id="rId3"/>
    <p:sldLayoutId id="2147483682" r:id="rId4"/>
    <p:sldLayoutId id="2147483673" r:id="rId5"/>
    <p:sldLayoutId id="2147483680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/>
  <p:txStyles>
    <p:titleStyle>
      <a:lvl1pPr algn="l" defTabSz="457200" rtl="0" eaLnBrk="1" latinLnBrk="0" hangingPunct="1">
        <a:lnSpc>
          <a:spcPts val="3400"/>
        </a:lnSpc>
        <a:spcBef>
          <a:spcPct val="0"/>
        </a:spcBef>
        <a:buNone/>
        <a:defRPr sz="32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2"/>
          </a:solidFill>
          <a:latin typeface="Calibri"/>
          <a:ea typeface="+mn-ea"/>
          <a:cs typeface="Calibri"/>
        </a:defRPr>
      </a:lvl2pPr>
      <a:lvl3pPr marL="233363" indent="-233363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3pPr>
      <a:lvl4pPr marL="473075" indent="-228600" algn="l" defTabSz="541338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tabLst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4pPr>
      <a:lvl5pPr marL="692150" indent="-230188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Lucida Grande"/>
        <a:buChar char="–"/>
        <a:defRPr sz="2000" kern="1200" spc="-20">
          <a:solidFill>
            <a:schemeClr val="tx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53" y="382030"/>
            <a:ext cx="1067981" cy="381831"/>
          </a:xfrm>
          <a:prstGeom prst="rect">
            <a:avLst/>
          </a:prstGeom>
        </p:spPr>
      </p:pic>
      <p:pic>
        <p:nvPicPr>
          <p:cNvPr id="12" name="Picture 11" descr="logoH.emf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6FEBB99-03FC-C74A-B7BF-B5627E0A13F5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8693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58" r:id="rId3"/>
    <p:sldLayoutId id="2147483659" r:id="rId4"/>
    <p:sldLayoutId id="2147483660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rgbClr val="FFFFFF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bg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bg1"/>
          </a:solidFill>
          <a:latin typeface="Calibri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80995"/>
            <a:ext cx="9144000" cy="762505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3" y="256365"/>
            <a:ext cx="5388409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69" y="2328407"/>
            <a:ext cx="5232745" cy="197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805" y="382030"/>
            <a:ext cx="1065877" cy="381831"/>
          </a:xfrm>
          <a:prstGeom prst="rect">
            <a:avLst/>
          </a:prstGeom>
        </p:spPr>
      </p:pic>
      <p:pic>
        <p:nvPicPr>
          <p:cNvPr id="13" name="Picture 12" descr="logoH.emf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5" y="4144435"/>
            <a:ext cx="473891" cy="473891"/>
          </a:xfrm>
          <a:prstGeom prst="rect">
            <a:avLst/>
          </a:prstGeom>
        </p:spPr>
      </p:pic>
      <p:sp>
        <p:nvSpPr>
          <p:cNvPr id="14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3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latin typeface="Calibri"/>
                <a:cs typeface="Calibri"/>
              </a:defRPr>
            </a:lvl1pPr>
          </a:lstStyle>
          <a:p>
            <a:fld id="{203FB0CC-8AF4-BA4B-B36A-B43D25A23C26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85073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Font typeface="Arial"/>
        <a:buNone/>
        <a:defRPr sz="2400" kern="1200" spc="-20">
          <a:solidFill>
            <a:schemeClr val="tx1"/>
          </a:solidFill>
          <a:latin typeface="Calibri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230188" algn="l" defTabSz="457200" rtl="0" eaLnBrk="1" latinLnBrk="0" hangingPunct="1">
        <a:lnSpc>
          <a:spcPts val="1800"/>
        </a:lnSpc>
        <a:spcBef>
          <a:spcPts val="0"/>
        </a:spcBef>
        <a:buFont typeface="Lucida Grande"/>
        <a:buChar char="–"/>
        <a:tabLst/>
        <a:defRPr sz="1600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044" y="256365"/>
            <a:ext cx="5396602" cy="1246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1" y="381701"/>
            <a:ext cx="463550" cy="165731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457200" rtl="0" eaLnBrk="1" latinLnBrk="0" hangingPunct="1">
              <a:defRPr lang="en-GB" sz="8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8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0ABF9059-2BCA-7548-ABD1-121CD61CD08A}" type="datetime3">
              <a:rPr lang="en-GB" smtClean="0"/>
              <a:t>18 October, 2022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042" y="4920016"/>
            <a:ext cx="1897190" cy="923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6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28727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 ftr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600" kern="1200" spc="-50">
          <a:solidFill>
            <a:schemeClr val="bg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Calibri"/>
        </a:defRPr>
      </a:lvl1pPr>
      <a:lvl2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2pPr>
      <a:lvl3pPr marL="233363" indent="-233363" algn="l" defTabSz="457200" rtl="0" eaLnBrk="1" latinLnBrk="0" hangingPunct="1">
        <a:lnSpc>
          <a:spcPts val="1800"/>
        </a:lnSpc>
        <a:spcBef>
          <a:spcPts val="0"/>
        </a:spcBef>
        <a:buFont typeface="Arial"/>
        <a:buChar char="•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3pPr>
      <a:lvl4pPr marL="473075" indent="-228600" algn="l" defTabSz="541338" rtl="0" eaLnBrk="1" latinLnBrk="0" hangingPunct="1">
        <a:lnSpc>
          <a:spcPts val="1800"/>
        </a:lnSpc>
        <a:spcBef>
          <a:spcPts val="0"/>
        </a:spcBef>
        <a:buFont typeface="Arial"/>
        <a:buChar char="–"/>
        <a:tabLst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lnSpc>
          <a:spcPts val="1800"/>
        </a:lnSpc>
        <a:spcBef>
          <a:spcPts val="0"/>
        </a:spcBef>
        <a:buFont typeface="Arial"/>
        <a:buNone/>
        <a:defRPr sz="1600" kern="1200" spc="-2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BMA-DAUK </a:t>
            </a:r>
            <a:br>
              <a:rPr lang="en-GB" dirty="0"/>
            </a:br>
            <a:r>
              <a:rPr lang="en-GB" dirty="0"/>
              <a:t>RMO Survey 2022</a:t>
            </a:r>
            <a:br>
              <a:rPr lang="en-GB" dirty="0"/>
            </a:br>
            <a:r>
              <a:rPr lang="en-GB" dirty="0"/>
              <a:t>Results 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88044" y="4781750"/>
            <a:ext cx="2894509" cy="123111"/>
          </a:xfrm>
        </p:spPr>
        <p:txBody>
          <a:bodyPr/>
          <a:lstStyle/>
          <a:p>
            <a:r>
              <a:rPr lang="en-GB" dirty="0"/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200944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1CF62-F44D-4240-9B85-88B702A7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Circulation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7F1D-5785-411D-9E2D-93CC3723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69" y="1256734"/>
            <a:ext cx="3949335" cy="30623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Survey open for three weeks between 26/06/22 - 18/07/22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Shared by email, on Facebook and WhatsApp groups via the BMA &amp; Doctors Association UK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05463B-6FDC-4212-97D2-DA4EEAC2A3B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819197" y="1116012"/>
            <a:ext cx="3389313" cy="291147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266AE-FAF7-45A6-9613-F22614A4E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7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42" y="326919"/>
            <a:ext cx="7037185" cy="493819"/>
          </a:xfrm>
        </p:spPr>
        <p:txBody>
          <a:bodyPr wrap="square" anchor="t">
            <a:normAutofit/>
          </a:bodyPr>
          <a:lstStyle/>
          <a:p>
            <a:pPr lvl="0"/>
            <a:r>
              <a:rPr lang="en-GB">
                <a:effectLst/>
              </a:rPr>
              <a:t>Respondents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69" y="1256734"/>
            <a:ext cx="4748465" cy="306239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octors who are currently or previously worked as a resident medical officer (RMO) for an agency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/>
              <a:t>188 respondents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</a:rPr>
              <a:t>28% female, 68% male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/>
              <a:t>33</a:t>
            </a:r>
            <a:r>
              <a:rPr lang="en-GB" sz="2000" dirty="0">
                <a:effectLst/>
              </a:rPr>
              <a:t>% were BMA members, 23% DAUK members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/>
              <a:t>45% were members of a medical defence organisation (MDO)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/>
              <a:t>24% not a member of any organisation</a:t>
            </a:r>
            <a:endParaRPr lang="en-GB" sz="2000" dirty="0">
              <a:effectLst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</a:rPr>
              <a:t>92% recruited from Africa </a:t>
            </a:r>
          </a:p>
          <a:p>
            <a:pPr marL="576263" lvl="2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</a:rPr>
              <a:t>(50% by word of mouth, 26% directly by agency, 10% attended a course/ event in the UK)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</a:rPr>
              <a:t>Mostly qualified in Nigeria (81%)</a:t>
            </a:r>
          </a:p>
          <a:p>
            <a:pPr marL="576263" lvl="2" indent="-342900">
              <a:buFont typeface="Symbol" panose="05050102010706020507" pitchFamily="18" charset="2"/>
              <a:buChar char=""/>
            </a:pPr>
            <a:r>
              <a:rPr lang="en-GB" sz="1600" dirty="0"/>
              <a:t>2% qualified in Ukraine</a:t>
            </a:r>
            <a:endParaRPr lang="en-GB" sz="1600" dirty="0">
              <a:effectLst/>
            </a:endParaRPr>
          </a:p>
          <a:p>
            <a:pPr lvl="3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E4E00EF0-048C-114D-ADD5-1D5ACA69D45F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BEDA0-5A78-4DAA-B22F-8E7D27C7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934" y="1945261"/>
            <a:ext cx="3900711" cy="15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775CBC9-47B2-27E8-F5AC-ED8822A5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4" y="326919"/>
            <a:ext cx="7047658" cy="49381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Where do you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3BFF-90D3-48E6-B0CD-730B3B4C0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70" y="1256734"/>
            <a:ext cx="4124606" cy="3062391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300" dirty="0"/>
              <a:t>Just under half (48%) currently working as an RMO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300" dirty="0">
                <a:effectLst/>
              </a:rPr>
              <a:t>Those previously employed as RMOs are now predominantly working in the NHS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300" dirty="0"/>
              <a:t>Specialties: Predominantly general practice, psychology and general medicine</a:t>
            </a:r>
            <a:endParaRPr lang="en-GB" sz="1300" dirty="0">
              <a:effectLst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300" dirty="0"/>
              <a:t>A</a:t>
            </a:r>
            <a:r>
              <a:rPr lang="en-GB" sz="1300" dirty="0">
                <a:effectLst/>
              </a:rPr>
              <a:t>lmost all are current or previous NES Healthcare employees </a:t>
            </a:r>
            <a:endParaRPr lang="en-GB" sz="1300" dirty="0"/>
          </a:p>
          <a:p>
            <a:pPr marL="576263" lvl="2" indent="-34290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  <a:effectLst/>
              </a:rPr>
              <a:t>Others </a:t>
            </a:r>
            <a:r>
              <a:rPr lang="en-GB" sz="1300" dirty="0">
                <a:solidFill>
                  <a:schemeClr val="tx1"/>
                </a:solidFill>
              </a:rPr>
              <a:t>including</a:t>
            </a:r>
            <a:r>
              <a:rPr lang="en-GB" sz="1300" dirty="0">
                <a:solidFill>
                  <a:schemeClr val="tx1"/>
                </a:solidFill>
                <a:effectLst/>
              </a:rPr>
              <a:t> Reed,  RMO International Healthcare, Cape Medical Services </a:t>
            </a:r>
          </a:p>
          <a:p>
            <a:pPr marL="285750" lvl="0" indent="-285750">
              <a:spcAft>
                <a:spcPts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en-GB" sz="1300" dirty="0">
                <a:effectLst/>
              </a:rPr>
              <a:t>Mostly work/ed at Nuffield (30), Spire (28), BMI (20), Priory (15) Care UK and several private hospitals but over 15% in four South-East NHS Trusts: </a:t>
            </a:r>
            <a:br>
              <a:rPr lang="en-GB" sz="1300" dirty="0">
                <a:effectLst/>
              </a:rPr>
            </a:br>
            <a:r>
              <a:rPr lang="en-GB" sz="1300" dirty="0">
                <a:effectLst/>
              </a:rPr>
              <a:t>- 23 at East Kent Hospitals University NHS Foundation Trust</a:t>
            </a:r>
            <a:br>
              <a:rPr lang="en-GB" sz="1300" dirty="0">
                <a:effectLst/>
              </a:rPr>
            </a:br>
            <a:r>
              <a:rPr lang="en-GB" sz="1300" dirty="0">
                <a:effectLst/>
              </a:rPr>
              <a:t>- Others include Maidstone and Tunbridge Wells,</a:t>
            </a:r>
            <a:r>
              <a:rPr lang="en-GB" sz="1300" dirty="0"/>
              <a:t> Frimley Health Foundation Trust, </a:t>
            </a:r>
            <a:r>
              <a:rPr lang="en-GB" sz="1300" dirty="0">
                <a:effectLst/>
              </a:rPr>
              <a:t>Oxford University Hospitals NHS Trust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300" dirty="0">
                <a:effectLst/>
              </a:rPr>
              <a:t>Largest proportion (28%) work in the South-East but respondents from across the UK</a:t>
            </a:r>
          </a:p>
          <a:p>
            <a:endParaRPr lang="en-GB" sz="1300" dirty="0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3CFF477-A49C-430B-BABF-D6FF23226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981" y="1572142"/>
            <a:ext cx="4124607" cy="2495387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5A638-75DE-4D6E-8425-9CB2C4E33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E4E00EF0-048C-114D-ADD5-1D5ACA69D45F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3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E847-A425-4434-89F9-BF37BFDF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Working hours</a:t>
            </a:r>
            <a:b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2DE5-5661-4D83-BD63-6C35E071F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89% work above 70 hours (and only 28% opted out of the Working Time Directive voluntarily)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5F21E-EA93-41EC-BD14-B7E06AD65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0A2AA1-D509-4550-938A-5CE02BE55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66" y="1788535"/>
            <a:ext cx="5753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40FB-56CF-4452-AF7C-745EF9D9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Rating their employer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341E-318C-442F-AF45-5908F9D0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15" y="1040554"/>
            <a:ext cx="8495970" cy="306239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When asked to rate their employer out of 5, the average rating for their agency was 2.31, and 2.06 out of 5 for pay and terms.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Reasons given for ratings included: </a:t>
            </a:r>
            <a:r>
              <a:rPr lang="en-GB" sz="16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exploitation, the employer standing with the hospital rather than individual, being unsupportive, “deceit”, “threats”, “underpaid”, “poor welfare” and “profit-oriented”.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6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Freetext</a:t>
            </a:r>
            <a:r>
              <a:rPr lang="en-GB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q</a:t>
            </a:r>
            <a:r>
              <a:rPr kumimoji="0" lang="en-GB" sz="1600" b="0" i="0" u="none" strike="noStrike" kern="1200" cap="none" spc="-2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uotes</a:t>
            </a:r>
            <a:r>
              <a:rPr kumimoji="0" lang="en-GB" sz="1600" b="0" i="0" u="none" strike="noStrike" kern="1200" cap="none" spc="-2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:</a:t>
            </a:r>
          </a:p>
          <a:p>
            <a:pPr marL="171450" lvl="1" indent="-171450">
              <a:buFontTx/>
              <a:buChar char="-"/>
            </a:pPr>
            <a:r>
              <a:rPr lang="en-GB" sz="1200" b="0" i="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rPr>
              <a:t>”Working with 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&lt;company name redacted&gt;</a:t>
            </a:r>
            <a:r>
              <a:rPr lang="en-GB" sz="1200" b="0" i="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rPr>
              <a:t> has been borderline slavery.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</a:rPr>
              <a:t>”</a:t>
            </a:r>
            <a:endParaRPr lang="en-GB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171450" lvl="1" indent="-171450">
              <a:buFontTx/>
              <a:buChar char="-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“They removed me from my hospital on the false accusation when I raised serious concerns about unsafe patient practices.</a:t>
            </a: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”</a:t>
            </a:r>
          </a:p>
          <a:p>
            <a:pPr marL="171450" lvl="1" indent="-171450">
              <a:buFontTx/>
              <a:buChar char="-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“Rate was less than £11/hr.” (several similar comments)</a:t>
            </a:r>
          </a:p>
          <a:p>
            <a:pPr marL="171450" lvl="1" indent="-171450">
              <a:buFontTx/>
              <a:buChar char="-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“They seek to exploit doctors by any means and give us unfavourable terms and they do this because a lot of doctors want to come [to] practice in the UK.”</a:t>
            </a:r>
            <a:endParaRPr lang="en-GB" sz="1200" dirty="0">
              <a:solidFill>
                <a:schemeClr val="tx1">
                  <a:lumMod val="7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171450" lvl="1" indent="-171450">
              <a:buFontTx/>
              <a:buChar char="-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“I feel they are profit-driven to the point that they’d sacrifice the welfare of their doctors to make more money.”</a:t>
            </a:r>
            <a:endParaRPr lang="en-GB" sz="1200" dirty="0">
              <a:solidFill>
                <a:schemeClr val="tx1">
                  <a:lumMod val="7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171450" lvl="1" indent="-171450">
              <a:buFontTx/>
              <a:buChar char="-"/>
            </a:pPr>
            <a:r>
              <a:rPr lang="en-GB" sz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“They employed underhanded tactics at every opportunity to </a:t>
            </a:r>
            <a:r>
              <a:rPr lang="en-GB" sz="1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cut cost.”</a:t>
            </a:r>
            <a:endParaRPr lang="en-GB" sz="1100" dirty="0">
              <a:solidFill>
                <a:schemeClr val="tx1">
                  <a:lumMod val="75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marL="171450" lvl="1" indent="-171450">
              <a:buFontTx/>
              <a:buChar char="-"/>
            </a:pPr>
            <a:r>
              <a:rPr lang="en-GB" sz="11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“Low pay , doesn’t care about staff welfare, exploitation.”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small number reported positive experiences and a well organised company (28/189 gave 4/5 rating). A positive recognised by some respondents was that the agency did help them gain entry to the UK and secure subsequent NHS employment.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E72B2-3238-4264-B99C-8CF03606E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7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54F0-B0E8-49F8-A087-F80C232A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A5D57-071B-44CE-B84C-3E6ED173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69" y="997528"/>
            <a:ext cx="8020386" cy="3321598"/>
          </a:xfrm>
        </p:spPr>
        <p:txBody>
          <a:bodyPr/>
          <a:lstStyle/>
          <a:p>
            <a:r>
              <a:rPr lang="en-GB" sz="2400" dirty="0"/>
              <a:t>Respondents reported deductions from their wages, including for: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Pre-employment training;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Visas;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Resuscitation courses - ALS/ ILS/ BLS/ EPALS (many mention that they didn’t require EPALs or ILS);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Appraisals;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Arriving late to work;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Post-shadowing ‘placement week’ (unpaid);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Days off sick;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Transport expenses (not refunded).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93B2F-BB5E-4FEB-A199-5C2A3E5BA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84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5D18-C700-4D60-AD11-28C83111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4" y="326919"/>
            <a:ext cx="7047658" cy="493819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Welfare and patient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A1658-B22B-4B2D-B3ED-538E75DE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70" y="1256734"/>
            <a:ext cx="3679798" cy="306239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</a:rPr>
              <a:t>34% said they experienced bullying and harassment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/>
              <a:t>Many had concerns for patient safety, including fatigue, not meeting rest requirements, working above competencies, prescribing issues, and working without support.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</a:rPr>
              <a:t>Some shocking reports of exploitation, bullying, racism, unfair deductions, low pay and long (unsafe) hours, as well as complaints not being responded to. </a:t>
            </a:r>
          </a:p>
          <a:p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2C4A6-532F-4C02-B205-ADC7D007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93101" y="4784345"/>
            <a:ext cx="256114" cy="123111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E4E00EF0-048C-114D-ADD5-1D5ACA69D45F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C1C48F-D0D6-472E-B340-2791BC988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55" y="1459523"/>
            <a:ext cx="4655627" cy="20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4204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4E362B91-6033-4B3B-A8F6-6759D843D269}"/>
    </a:ext>
  </a:extLst>
</a:theme>
</file>

<file path=ppt/theme/theme2.xml><?xml version="1.0" encoding="utf-8"?>
<a:theme xmlns:a="http://schemas.openxmlformats.org/drawingml/2006/main" name="BMA Theme Blu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014088F2-B027-4C3D-9408-246B83C838B6}"/>
    </a:ext>
  </a:extLst>
</a:theme>
</file>

<file path=ppt/theme/theme3.xml><?xml version="1.0" encoding="utf-8"?>
<a:theme xmlns:a="http://schemas.openxmlformats.org/drawingml/2006/main" name="BMA Theme Whit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B48BD74A-CC33-475A-82BF-B50F267D5623}"/>
    </a:ext>
  </a:extLst>
</a:theme>
</file>

<file path=ppt/theme/theme4.xml><?xml version="1.0" encoding="utf-8"?>
<a:theme xmlns:a="http://schemas.openxmlformats.org/drawingml/2006/main" name="BMA Theme Divider Slid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MA PowerPoint 16_9_v4 [Read-Only]" id="{5F43AD36-4B3D-4770-B509-257D4F0F6367}" vid="{F9E97739-4B91-46AD-A4F1-9C8BAFA1D0D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758F37917BB4DB8F73072B79727A4" ma:contentTypeVersion="18" ma:contentTypeDescription="Create a new document." ma:contentTypeScope="" ma:versionID="07451b0d8c35fbb896d7f76f97c48da0">
  <xsd:schema xmlns:xsd="http://www.w3.org/2001/XMLSchema" xmlns:xs="http://www.w3.org/2001/XMLSchema" xmlns:p="http://schemas.microsoft.com/office/2006/metadata/properties" xmlns:ns2="d198ff12-c011-418a-b3b0-dcd489636315" xmlns:ns3="c2efe0ad-e471-4465-94ab-c832b74aba9b" xmlns:ns4="2caa31de-0a06-49bb-a9c9-81453b7a2dae" targetNamespace="http://schemas.microsoft.com/office/2006/metadata/properties" ma:root="true" ma:fieldsID="dfb96191d6750ba9d75b60d8c8244b94" ns2:_="" ns3:_="" ns4:_="">
    <xsd:import namespace="d198ff12-c011-418a-b3b0-dcd489636315"/>
    <xsd:import namespace="c2efe0ad-e471-4465-94ab-c832b74aba9b"/>
    <xsd:import namespace="2caa31de-0a06-49bb-a9c9-81453b7a2d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8ff12-c011-418a-b3b0-dcd489636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6b6b308-2c12-4546-9ce7-7bf3c7b365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fe0ad-e471-4465-94ab-c832b74ab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a31de-0a06-49bb-a9c9-81453b7a2da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6fded01-6762-46fc-a4aa-d20e9bea8d87}" ma:internalName="TaxCatchAll" ma:showField="CatchAllData" ma:web="2caa31de-0a06-49bb-a9c9-81453b7a2d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aa31de-0a06-49bb-a9c9-81453b7a2dae" xsi:nil="true"/>
    <lcf76f155ced4ddcb4097134ff3c332f xmlns="d198ff12-c011-418a-b3b0-dcd4896363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22A336-894D-4B59-8A6E-CBB07B8D3EFE}">
  <ds:schemaRefs>
    <ds:schemaRef ds:uri="2caa31de-0a06-49bb-a9c9-81453b7a2dae"/>
    <ds:schemaRef ds:uri="c2efe0ad-e471-4465-94ab-c832b74aba9b"/>
    <ds:schemaRef ds:uri="d198ff12-c011-418a-b3b0-dcd4896363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0CEEE9-1629-41D6-BB3E-E8622757D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71D76-BE26-4CC6-AAB7-6754745DD73D}">
  <ds:schemaRefs>
    <ds:schemaRef ds:uri="c2efe0ad-e471-4465-94ab-c832b74aba9b"/>
    <ds:schemaRef ds:uri="http://purl.org/dc/elements/1.1/"/>
    <ds:schemaRef ds:uri="2caa31de-0a06-49bb-a9c9-81453b7a2da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198ff12-c011-418a-b3b0-dcd48963631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BMA</Template>
  <TotalTime>11710</TotalTime>
  <Words>683</Words>
  <Application>Microsoft Office PowerPoint</Application>
  <PresentationFormat>On-screen Show (16:9)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Lucida Grande</vt:lpstr>
      <vt:lpstr>Symbol</vt:lpstr>
      <vt:lpstr>PowerPoint template</vt:lpstr>
      <vt:lpstr>BMA Theme Blue Titles</vt:lpstr>
      <vt:lpstr>BMA Theme White Titles</vt:lpstr>
      <vt:lpstr>BMA Theme Divider Slide</vt:lpstr>
      <vt:lpstr>BMA-DAUK  RMO Survey 2022 Results Summary</vt:lpstr>
      <vt:lpstr>Circulation</vt:lpstr>
      <vt:lpstr>Respondents</vt:lpstr>
      <vt:lpstr>Where do you work?</vt:lpstr>
      <vt:lpstr>Working hours </vt:lpstr>
      <vt:lpstr>Rating their employer</vt:lpstr>
      <vt:lpstr>Deductions</vt:lpstr>
      <vt:lpstr>Welfare and patient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RMO Survey Responses</dc:title>
  <dc:creator>Hugh Townsend</dc:creator>
  <cp:lastModifiedBy>Fred Maynard</cp:lastModifiedBy>
  <cp:revision>15</cp:revision>
  <cp:lastPrinted>2022-09-21T10:14:49Z</cp:lastPrinted>
  <dcterms:created xsi:type="dcterms:W3CDTF">2022-07-06T07:57:05Z</dcterms:created>
  <dcterms:modified xsi:type="dcterms:W3CDTF">2022-10-18T14:14:26Z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0x010100BC0758F37917BB4DB8F73072B79727A4</vt:lpwstr>
  </property>
  <property fmtid="{D5CDD505-2E9C-101B-9397-08002B2CF9AE}" pid="3" name="MediaServiceImageTags">
    <vt:lpwstr/>
  </property>
</Properties>
</file>